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4"/>
  </p:sldMasterIdLst>
  <p:notesMasterIdLst>
    <p:notesMasterId r:id="rId17"/>
  </p:notesMasterIdLst>
  <p:handoutMasterIdLst>
    <p:handoutMasterId r:id="rId18"/>
  </p:handoutMasterIdLst>
  <p:sldIdLst>
    <p:sldId id="322" r:id="rId5"/>
    <p:sldId id="323" r:id="rId6"/>
    <p:sldId id="332" r:id="rId7"/>
    <p:sldId id="324" r:id="rId8"/>
    <p:sldId id="327" r:id="rId9"/>
    <p:sldId id="325" r:id="rId10"/>
    <p:sldId id="328" r:id="rId11"/>
    <p:sldId id="331" r:id="rId12"/>
    <p:sldId id="326" r:id="rId13"/>
    <p:sldId id="329" r:id="rId14"/>
    <p:sldId id="333" r:id="rId15"/>
    <p:sldId id="335" r:id="rId16"/>
  </p:sldIdLst>
  <p:sldSz cx="12188825" cy="6858000"/>
  <p:notesSz cx="7010400" cy="9296400"/>
  <p:custDataLst>
    <p:tags r:id="rId19"/>
  </p:custDataLst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030">
          <p15:clr>
            <a:srgbClr val="A4A3A4"/>
          </p15:clr>
        </p15:guide>
        <p15:guide id="3" orient="horz" pos="1200">
          <p15:clr>
            <a:srgbClr val="A4A3A4"/>
          </p15:clr>
        </p15:guide>
        <p15:guide id="4" orient="horz" pos="1008">
          <p15:clr>
            <a:srgbClr val="A4A3A4"/>
          </p15:clr>
        </p15:guide>
        <p15:guide id="5" orient="horz" pos="3792">
          <p15:clr>
            <a:srgbClr val="A4A3A4"/>
          </p15:clr>
        </p15:guide>
        <p15:guide id="6" orient="horz">
          <p15:clr>
            <a:srgbClr val="A4A3A4"/>
          </p15:clr>
        </p15:guide>
        <p15:guide id="7" orient="horz" pos="3360">
          <p15:clr>
            <a:srgbClr val="A4A3A4"/>
          </p15:clr>
        </p15:guide>
        <p15:guide id="8" orient="horz" pos="3312">
          <p15:clr>
            <a:srgbClr val="A4A3A4"/>
          </p15:clr>
        </p15:guide>
        <p15:guide id="9" orient="horz" pos="240">
          <p15:clr>
            <a:srgbClr val="A4A3A4"/>
          </p15:clr>
        </p15:guide>
        <p15:guide id="10" orient="horz" pos="432">
          <p15:clr>
            <a:srgbClr val="A4A3A4"/>
          </p15:clr>
        </p15:guide>
        <p15:guide id="11" orient="horz" pos="2784">
          <p15:clr>
            <a:srgbClr val="A4A3A4"/>
          </p15:clr>
        </p15:guide>
        <p15:guide id="12" pos="3839">
          <p15:clr>
            <a:srgbClr val="A4A3A4"/>
          </p15:clr>
        </p15:guide>
        <p15:guide id="13" pos="959">
          <p15:clr>
            <a:srgbClr val="A4A3A4"/>
          </p15:clr>
        </p15:guide>
        <p15:guide id="14" pos="6143">
          <p15:clr>
            <a:srgbClr val="A4A3A4"/>
          </p15:clr>
        </p15:guide>
        <p15:guide id="15" pos="1247">
          <p15:clr>
            <a:srgbClr val="A4A3A4"/>
          </p15:clr>
        </p15:guide>
        <p15:guide id="16" pos="7007">
          <p15:clr>
            <a:srgbClr val="A4A3A4"/>
          </p15:clr>
        </p15:guide>
        <p15:guide id="17" pos="5855">
          <p15:clr>
            <a:srgbClr val="A4A3A4"/>
          </p15:clr>
        </p15:guide>
        <p15:guide id="18" pos="671">
          <p15:clr>
            <a:srgbClr val="A4A3A4"/>
          </p15:clr>
        </p15:guide>
        <p15:guide id="19" pos="7151">
          <p15:clr>
            <a:srgbClr val="A4A3A4"/>
          </p15:clr>
        </p15:guide>
        <p15:guide id="20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81" autoAdjust="0"/>
  </p:normalViewPr>
  <p:slideViewPr>
    <p:cSldViewPr showGuides="1">
      <p:cViewPr varScale="1">
        <p:scale>
          <a:sx n="80" d="100"/>
          <a:sy n="80" d="100"/>
        </p:scale>
        <p:origin x="120" y="744"/>
      </p:cViewPr>
      <p:guideLst>
        <p:guide orient="horz" pos="2160"/>
        <p:guide orient="horz" pos="4030"/>
        <p:guide orient="horz" pos="1200"/>
        <p:guide orient="horz" pos="1008"/>
        <p:guide orient="horz" pos="3792"/>
        <p:guide orient="horz"/>
        <p:guide orient="horz" pos="3360"/>
        <p:guide orient="horz" pos="3312"/>
        <p:guide orient="horz" pos="240"/>
        <p:guide orient="horz" pos="432"/>
        <p:guide orient="horz" pos="2784"/>
        <p:guide pos="3839"/>
        <p:guide pos="959"/>
        <p:guide pos="6143"/>
        <p:guide pos="1247"/>
        <p:guide pos="7007"/>
        <p:guide pos="5855"/>
        <p:guide pos="671"/>
        <p:guide pos="7151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6" d="100"/>
          <a:sy n="86" d="100"/>
        </p:scale>
        <p:origin x="273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pPr rtl="0"/>
            <a:fld id="{1BF5C993-8495-4216-89A4-42CD5FDDBACA}" type="datetime1">
              <a:rPr lang="fr-FR" smtClean="0"/>
              <a:t>16/01/2018</a:t>
            </a:fld>
            <a:endParaRPr lang="fr-FR" dirty="0"/>
          </a:p>
        </p:txBody>
      </p:sp>
      <p:sp>
        <p:nvSpPr>
          <p:cNvPr id="4" name="Espace réservé du pied de page 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 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6433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pPr rtl="0"/>
            <a:fld id="{D9F912AB-2776-42F2-A957-313FC7EFEDB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3" name="Espace réservé de la date 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pPr rtl="0"/>
            <a:fld id="{2C0862E7-FD40-4D3D-ACE4-67E006776546}" type="datetime1">
              <a:rPr lang="fr-FR" noProof="0" smtClean="0"/>
              <a:t>16/01/2018</a:t>
            </a:fld>
            <a:endParaRPr lang="fr-FR" noProof="0" dirty="0"/>
          </a:p>
        </p:txBody>
      </p:sp>
      <p:sp>
        <p:nvSpPr>
          <p:cNvPr id="4" name="Espace réservé d’image de diapositive 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8" tIns="46584" rIns="93168" bIns="46584" rtlCol="0" anchor="ctr"/>
          <a:lstStyle/>
          <a:p>
            <a:pPr rtl="0"/>
            <a:endParaRPr lang="fr-FR" noProof="0" dirty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8" tIns="46584" rIns="93168" bIns="46584" rtlCol="0"/>
          <a:lstStyle/>
          <a:p>
            <a:pPr lvl="0" rtl="0"/>
            <a:r>
              <a:rPr lang="fr-FR" noProof="0" dirty="0"/>
              <a:t>Cliquez pour modifier les styles du texte du masque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6" name="Espace réservé du pied de page 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pPr rtl="0"/>
            <a:endParaRPr lang="fr-FR" noProof="0" dirty="0"/>
          </a:p>
        </p:txBody>
      </p:sp>
      <p:sp>
        <p:nvSpPr>
          <p:cNvPr id="7" name="Espace réservé du numéro de diapositive 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pPr rtl="0"/>
            <a:fld id="{F93199CD-3E1B-4AE6-990F-76F925F5EA9F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’image de diapositive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 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 noProof="0" dirty="0"/>
          </a:p>
        </p:txBody>
      </p:sp>
      <p:sp>
        <p:nvSpPr>
          <p:cNvPr id="4" name="Espace réservé du numéro de diapositive 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93199CD-3E1B-4AE6-990F-76F925F5EA9F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2955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noProof="0" smtClean="0"/>
              <a:t>10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7353303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noProof="0" smtClean="0"/>
              <a:t>11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4588517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noProof="0" smtClean="0"/>
              <a:t>12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635896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’image de diapositive 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626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noProof="0" smtClean="0"/>
              <a:t>3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636506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noProof="0" smtClean="0"/>
              <a:t>4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130272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noProof="0" smtClean="0"/>
              <a:t>5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10480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noProof="0" smtClean="0"/>
              <a:t>6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390364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noProof="0" smtClean="0"/>
              <a:t>7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994948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noProof="0" smtClean="0"/>
              <a:t>8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753884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93199CD-3E1B-4AE6-990F-76F925F5EA9F}" type="slidenum">
              <a:rPr lang="fr-FR" noProof="0" smtClean="0"/>
              <a:t>9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572150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94" y="758952"/>
            <a:ext cx="10055781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98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9764" y="4455621"/>
            <a:ext cx="10055781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 algn="ctr">
              <a:buNone/>
              <a:defRPr sz="2399"/>
            </a:lvl2pPr>
            <a:lvl3pPr marL="914126" indent="0" algn="ctr">
              <a:buNone/>
              <a:defRPr sz="23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A31B6CB-F719-439E-9FCF-989A9FC101AB}" type="datetime1">
              <a:rPr lang="fr-FR" noProof="0" smtClean="0"/>
              <a:t>16/01/2018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CA" noProof="0" smtClean="0"/>
              <a:t>Journée pédagogique du 16 janvier 2018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/>
              <a:t>‹N°›</a:t>
            </a:fld>
            <a:endParaRPr lang="fr-FR" noProof="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344" y="4343400"/>
            <a:ext cx="98729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31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DF002F9-CDDA-4F0E-930E-AFD0BB6215DE}" type="datetime1">
              <a:rPr lang="fr-FR" noProof="0" smtClean="0"/>
              <a:t>16/01/2018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CA" noProof="0" smtClean="0"/>
              <a:t>Journée pédagogique du 16 janvier 2018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445525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412302"/>
            <a:ext cx="2628215" cy="575989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412302"/>
            <a:ext cx="7732286" cy="5759898"/>
          </a:xfrm>
        </p:spPr>
        <p:txBody>
          <a:bodyPr vert="eaVert" lIns="45720" tIns="0" rIns="45720" bIns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788F6C8-6219-444B-A41B-4EFA57117BC6}" type="datetime1">
              <a:rPr lang="fr-FR" noProof="0" smtClean="0"/>
              <a:t>16/01/2018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CA" noProof="0" smtClean="0"/>
              <a:t>Journée pédagogique du 16 janvier 2018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33112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3881FB9-CB3E-4D22-ABDB-53364D272885}" type="datetime1">
              <a:rPr lang="fr-FR" noProof="0" smtClean="0"/>
              <a:t>16/01/2018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CA" noProof="0" smtClean="0"/>
              <a:t>Journée pédagogique du 16 janvier 2018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56992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4" y="758952"/>
            <a:ext cx="10055781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998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4453128"/>
            <a:ext cx="10055781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399" cap="all" spc="200" baseline="0">
                <a:solidFill>
                  <a:schemeClr val="tx2"/>
                </a:solidFill>
                <a:latin typeface="+mj-lt"/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22D9387-9CA3-4D96-995D-B86C368BE978}" type="datetime1">
              <a:rPr lang="fr-FR" noProof="0" smtClean="0"/>
              <a:t>16/01/2018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CA" noProof="0" smtClean="0"/>
              <a:t>Journée pédagogique du 16 janvier 2018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344" y="4343400"/>
            <a:ext cx="987294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36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6992" y="1845734"/>
            <a:ext cx="4936474" cy="402336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301" y="1845735"/>
            <a:ext cx="4936474" cy="402336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C4DDC9D-F0B0-45E1-93F9-5CF2D843FC78}" type="datetime1">
              <a:rPr lang="fr-FR" noProof="0" smtClean="0"/>
              <a:t>16/01/2018</a:t>
            </a:fld>
            <a:endParaRPr lang="fr-F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CA" noProof="0" smtClean="0"/>
              <a:t>Journée pédagogique du 16 janvier 2018</a:t>
            </a:r>
            <a:endParaRPr lang="fr-FR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12141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846052"/>
            <a:ext cx="49364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6994" y="2582334"/>
            <a:ext cx="4936474" cy="33782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6301" y="1846052"/>
            <a:ext cx="4936474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9" b="0" cap="all" baseline="0">
                <a:solidFill>
                  <a:schemeClr val="tx2"/>
                </a:solidFill>
              </a:defRPr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6301" y="2582334"/>
            <a:ext cx="4936474" cy="33782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3D3F7FB-AF12-4A70-B7D9-25151AC22B23}" type="datetime1">
              <a:rPr lang="fr-FR" noProof="0" smtClean="0"/>
              <a:t>16/01/2018</a:t>
            </a:fld>
            <a:endParaRPr lang="fr-FR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CA" noProof="0" smtClean="0"/>
              <a:t>Journée pédagogique du 16 janvier 2018</a:t>
            </a:r>
            <a:endParaRPr lang="fr-FR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726503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3136F57-EA00-4F47-A24A-F5B5A6360CC0}" type="datetime1">
              <a:rPr lang="fr-FR" noProof="0" smtClean="0"/>
              <a:t>16/01/2018</a:t>
            </a:fld>
            <a:endParaRPr lang="fr-FR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CA" noProof="0" smtClean="0"/>
              <a:t>Journée pédagogique du 16 janvier 2018</a:t>
            </a:r>
            <a:endParaRPr lang="fr-FR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577526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565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85CEBA2-9F82-480D-A007-35C9B6FC946B}" type="datetime1">
              <a:rPr lang="fr-FR" noProof="0" smtClean="0"/>
              <a:t>16/01/2018</a:t>
            </a:fld>
            <a:endParaRPr lang="fr-FR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fr-CA" noProof="0" smtClean="0"/>
              <a:t>Journée pédagogique du 16 janvier 2018</a:t>
            </a:r>
            <a:endParaRPr lang="fr-FR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68281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" y="0"/>
            <a:ext cx="404973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39019" y="0"/>
            <a:ext cx="6399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081" y="594359"/>
            <a:ext cx="3199567" cy="2286000"/>
          </a:xfrm>
        </p:spPr>
        <p:txBody>
          <a:bodyPr anchor="b">
            <a:norm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9350" y="731520"/>
            <a:ext cx="6490549" cy="525780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081" y="2926080"/>
            <a:ext cx="3199567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391" y="6459786"/>
            <a:ext cx="2617828" cy="365125"/>
          </a:xfrm>
        </p:spPr>
        <p:txBody>
          <a:bodyPr/>
          <a:lstStyle>
            <a:lvl1pPr algn="l">
              <a:defRPr/>
            </a:lvl1pPr>
          </a:lstStyle>
          <a:p>
            <a:pPr rtl="0"/>
            <a:fld id="{1D310A4C-828E-479B-AEA8-667F2BC147F1}" type="datetime1">
              <a:rPr lang="fr-FR" noProof="0" smtClean="0"/>
              <a:t>16/01/2018</a:t>
            </a:fld>
            <a:endParaRPr lang="fr-F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799350" y="6459786"/>
            <a:ext cx="464699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fr-CA" noProof="0" smtClean="0"/>
              <a:t>Journée pédagogique du 16 janvier 2018</a:t>
            </a:r>
            <a:endParaRPr lang="fr-FR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2A013F82-EE5E-44EE-A61D-E31C6657F26F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99550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5651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5651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6995" y="5074920"/>
            <a:ext cx="10111011" cy="822960"/>
          </a:xfrm>
        </p:spPr>
        <p:txBody>
          <a:bodyPr lIns="91440" tIns="0" rIns="91440" bIns="0" anchor="b">
            <a:noAutofit/>
          </a:bodyPr>
          <a:lstStyle>
            <a:lvl1pPr>
              <a:defRPr sz="3599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88810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6994" y="5907024"/>
            <a:ext cx="1011063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C07FCBC-D8DA-4600-95F1-35757B13A44F}" type="datetime1">
              <a:rPr lang="fr-FR" noProof="0" smtClean="0"/>
              <a:t>16/01/2018</a:t>
            </a:fld>
            <a:endParaRPr lang="fr-FR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CA" noProof="0" smtClean="0"/>
              <a:t>Journée pédagogique du 16 janvier 2018</a:t>
            </a:r>
            <a:endParaRPr lang="fr-FR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26549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1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055781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6994" y="1845734"/>
            <a:ext cx="1005578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95" y="6459786"/>
            <a:ext cx="2471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rtl="0"/>
            <a:fld id="{4965AED6-BE57-4D79-B437-51A7908BE619}" type="datetime1">
              <a:rPr lang="fr-FR" noProof="0" smtClean="0"/>
              <a:t>16/01/2018</a:t>
            </a:fld>
            <a:endParaRPr lang="fr-FR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5225" y="6459786"/>
            <a:ext cx="48215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fr-CA" noProof="0" smtClean="0"/>
              <a:t>Journée pédagogique du 16 janvier 2018</a:t>
            </a:r>
            <a:endParaRPr lang="fr-FR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7880" y="6459786"/>
            <a:ext cx="13116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rtl="0"/>
            <a:fld id="{2A013F82-EE5E-44EE-A61D-E31C6657F26F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221" y="1737845"/>
            <a:ext cx="996436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47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sz="4799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13" indent="-91413" algn="l" defTabSz="914126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393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75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583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40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967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61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55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490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sz="6600" dirty="0" smtClean="0"/>
              <a:t>La gestion de laboratoire informatique facilitée</a:t>
            </a:r>
            <a:endParaRPr lang="fr-FR" sz="6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fr-FR" dirty="0" smtClean="0"/>
              <a:t>Initiation au logiciel </a:t>
            </a:r>
            <a:r>
              <a:rPr lang="fr-FR" dirty="0" err="1" smtClean="0"/>
              <a:t>Faronics</a:t>
            </a:r>
            <a:r>
              <a:rPr lang="fr-FR" dirty="0" smtClean="0"/>
              <a:t> Insight Teacher</a:t>
            </a:r>
          </a:p>
          <a:p>
            <a:pPr rtl="0"/>
            <a:r>
              <a:rPr lang="fr-FR" sz="2000" i="1" cap="none" dirty="0" smtClean="0"/>
              <a:t>Animatrice : Véronique Turgeon, Tech. en éducation spécialisée</a:t>
            </a:r>
            <a:endParaRPr lang="fr-FR" sz="2000" i="1" cap="non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950" y="1065000"/>
            <a:ext cx="2809875" cy="3267075"/>
          </a:xfrm>
          <a:prstGeom prst="rect">
            <a:avLst/>
          </a:prstGeom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CA" sz="1600" b="1" noProof="0" dirty="0" smtClean="0"/>
              <a:t>Journée pédagogique du 16 janvier 2018</a:t>
            </a:r>
            <a:endParaRPr lang="fr-FR" sz="1600" b="1" noProof="0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sz="1600" b="1" noProof="0" smtClean="0"/>
              <a:pPr rtl="0"/>
              <a:t>1</a:t>
            </a:fld>
            <a:endParaRPr lang="fr-FR" sz="1600" b="1" noProof="0" dirty="0"/>
          </a:p>
        </p:txBody>
      </p:sp>
    </p:spTree>
    <p:extLst>
      <p:ext uri="{BB962C8B-B14F-4D97-AF65-F5344CB8AC3E}">
        <p14:creationId xmlns:p14="http://schemas.microsoft.com/office/powerpoint/2010/main" val="421448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options d’interactivité et </a:t>
            </a:r>
            <a:r>
              <a:rPr lang="fr-CA" dirty="0" smtClean="0"/>
              <a:t>d’évaluation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6994" y="1845734"/>
            <a:ext cx="10055781" cy="4614052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CA" dirty="0" smtClean="0"/>
              <a:t> </a:t>
            </a:r>
            <a:r>
              <a:rPr lang="fr-CA" sz="2400" dirty="0" smtClean="0"/>
              <a:t>Clavardage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A" sz="2000" dirty="0" smtClean="0"/>
              <a:t>En groupe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A" sz="2000" dirty="0" smtClean="0"/>
              <a:t>En dyade professeur-étudiant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400" dirty="0"/>
              <a:t> V</a:t>
            </a:r>
            <a:r>
              <a:rPr lang="fr-CA" sz="2400" dirty="0" smtClean="0"/>
              <a:t>ote et test (quizz) en classe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400" dirty="0"/>
              <a:t> </a:t>
            </a:r>
            <a:r>
              <a:rPr lang="fr-CA" sz="2400" dirty="0" smtClean="0"/>
              <a:t>Sélectionner un étudiant de manière aléatoire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400" dirty="0"/>
              <a:t> </a:t>
            </a:r>
            <a:r>
              <a:rPr lang="fr-CA" sz="2400" dirty="0" smtClean="0"/>
              <a:t>Visionnement d’un vidéo en classe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400" dirty="0"/>
              <a:t> </a:t>
            </a:r>
            <a:r>
              <a:rPr lang="fr-CA" sz="2400" dirty="0" smtClean="0"/>
              <a:t>Utilisation d’un microphone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400" dirty="0"/>
              <a:t> </a:t>
            </a:r>
            <a:r>
              <a:rPr lang="fr-CA" sz="2400" dirty="0" smtClean="0"/>
              <a:t>Capture de l’écran étudiant </a:t>
            </a:r>
            <a:endParaRPr lang="fr-CA" sz="240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CA" sz="1600" b="1" noProof="0" dirty="0" smtClean="0"/>
              <a:t>Journée pédagogique du 16 janvier 2018</a:t>
            </a:r>
            <a:endParaRPr lang="fr-FR" sz="1600" b="1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sz="1600" b="1" noProof="0" smtClean="0"/>
              <a:t>10</a:t>
            </a:fld>
            <a:endParaRPr lang="fr-FR" sz="1600" b="1" noProof="0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2433" y="2924944"/>
            <a:ext cx="678722" cy="78518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4"/>
          <a:srcRect b="15996"/>
          <a:stretch/>
        </p:blipFill>
        <p:spPr>
          <a:xfrm>
            <a:off x="5662363" y="2888352"/>
            <a:ext cx="754845" cy="82178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6759" y="3501008"/>
            <a:ext cx="720080" cy="843843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72888" y="4190896"/>
            <a:ext cx="703991" cy="821322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7"/>
          <a:srcRect b="12270"/>
          <a:stretch/>
        </p:blipFill>
        <p:spPr>
          <a:xfrm>
            <a:off x="4859590" y="4847348"/>
            <a:ext cx="802773" cy="72561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8"/>
          <a:srcRect b="13519"/>
          <a:stretch/>
        </p:blipFill>
        <p:spPr>
          <a:xfrm>
            <a:off x="4859590" y="5661330"/>
            <a:ext cx="802773" cy="62171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76743" y="1845734"/>
            <a:ext cx="1061330" cy="789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7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Discussion en sous-groupe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CA" sz="2400" dirty="0" smtClean="0"/>
              <a:t> Trouvez </a:t>
            </a:r>
            <a:r>
              <a:rPr lang="fr-CA" sz="2400" dirty="0"/>
              <a:t>des exemples d’utilisation d’une ou de plusieurs </a:t>
            </a:r>
            <a:r>
              <a:rPr lang="fr-CA" sz="2400" dirty="0" smtClean="0"/>
              <a:t>options du logiciel Insight Teacher que vous pourriez faire en classe ou en examen.</a:t>
            </a:r>
          </a:p>
          <a:p>
            <a:pPr>
              <a:buFont typeface="Arial" panose="020B0604020202020204" pitchFamily="34" charset="0"/>
              <a:buChar char="•"/>
            </a:pPr>
            <a:endParaRPr lang="fr-CA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CA" sz="2400" dirty="0"/>
              <a:t> </a:t>
            </a:r>
            <a:r>
              <a:rPr lang="fr-CA" sz="2400" dirty="0" smtClean="0"/>
              <a:t>Retour </a:t>
            </a:r>
            <a:r>
              <a:rPr lang="fr-CA" sz="2400" dirty="0"/>
              <a:t>en plénière</a:t>
            </a:r>
          </a:p>
          <a:p>
            <a:pPr>
              <a:buFont typeface="Arial" panose="020B0604020202020204" pitchFamily="34" charset="0"/>
              <a:buChar char="•"/>
            </a:pPr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CA" sz="1600" b="1" noProof="0" dirty="0" smtClean="0"/>
              <a:t>Journée pédagogique du 16 janvier 2018</a:t>
            </a:r>
            <a:endParaRPr lang="fr-FR" sz="1600" b="1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sz="1600" b="1" noProof="0" smtClean="0"/>
              <a:t>11</a:t>
            </a:fld>
            <a:endParaRPr lang="fr-FR" sz="1600" b="1" noProof="0" dirty="0"/>
          </a:p>
        </p:txBody>
      </p:sp>
    </p:spTree>
    <p:extLst>
      <p:ext uri="{BB962C8B-B14F-4D97-AF65-F5344CB8AC3E}">
        <p14:creationId xmlns:p14="http://schemas.microsoft.com/office/powerpoint/2010/main" val="396625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Conclusion de l’atelier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CA" sz="1600" b="1" noProof="0" dirty="0" smtClean="0"/>
              <a:t>Journée pédagogique du 16 janvier 2018</a:t>
            </a:r>
            <a:endParaRPr lang="fr-FR" sz="1600" b="1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sz="1600" b="1" noProof="0" smtClean="0"/>
              <a:pPr rtl="0"/>
              <a:t>12</a:t>
            </a:fld>
            <a:endParaRPr lang="fr-FR" sz="1600" b="1" noProof="0" dirty="0"/>
          </a:p>
        </p:txBody>
      </p:sp>
    </p:spTree>
    <p:extLst>
      <p:ext uri="{BB962C8B-B14F-4D97-AF65-F5344CB8AC3E}">
        <p14:creationId xmlns:p14="http://schemas.microsoft.com/office/powerpoint/2010/main" val="972036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re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Plan de la présentation</a:t>
            </a:r>
            <a:endParaRPr lang="fr-FR" dirty="0"/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lvl="1" rtl="0">
              <a:lnSpc>
                <a:spcPct val="150000"/>
              </a:lnSpc>
            </a:pPr>
            <a:r>
              <a:rPr lang="fr-FR" sz="2400" dirty="0" smtClean="0"/>
              <a:t>Mot de bienvenue et introduction</a:t>
            </a:r>
          </a:p>
          <a:p>
            <a:pPr lvl="1" rtl="0">
              <a:lnSpc>
                <a:spcPct val="150000"/>
              </a:lnSpc>
            </a:pPr>
            <a:r>
              <a:rPr lang="fr-FR" sz="2400" u="sng" dirty="0" smtClean="0"/>
              <a:t>Bloc I</a:t>
            </a:r>
            <a:r>
              <a:rPr lang="fr-FR" sz="2400" dirty="0" smtClean="0"/>
              <a:t> : Le fonctionnement de base d’Insight Teacher</a:t>
            </a:r>
          </a:p>
          <a:p>
            <a:pPr lvl="1" rtl="0">
              <a:lnSpc>
                <a:spcPct val="150000"/>
              </a:lnSpc>
            </a:pPr>
            <a:r>
              <a:rPr lang="fr-FR" sz="2400" u="sng" dirty="0" smtClean="0"/>
              <a:t>Bloc II </a:t>
            </a:r>
            <a:r>
              <a:rPr lang="fr-FR" sz="2400" dirty="0" smtClean="0"/>
              <a:t>: Les options facilitant la gestion des postes informatiques</a:t>
            </a:r>
            <a:endParaRPr lang="fr-FR" sz="1200" dirty="0" smtClean="0"/>
          </a:p>
          <a:p>
            <a:pPr lvl="1" rtl="0">
              <a:lnSpc>
                <a:spcPct val="150000"/>
              </a:lnSpc>
            </a:pPr>
            <a:r>
              <a:rPr lang="fr-FR" sz="2400" u="sng" dirty="0" smtClean="0"/>
              <a:t>Bloc III </a:t>
            </a:r>
            <a:r>
              <a:rPr lang="fr-FR" sz="2400" dirty="0" smtClean="0"/>
              <a:t>: Les options d’interactivité et d’évaluation</a:t>
            </a:r>
          </a:p>
          <a:p>
            <a:pPr lvl="1" rtl="0">
              <a:lnSpc>
                <a:spcPct val="150000"/>
              </a:lnSpc>
            </a:pPr>
            <a:r>
              <a:rPr lang="fr-FR" sz="2400" dirty="0" smtClean="0"/>
              <a:t>Discussion en sous-groupes</a:t>
            </a:r>
          </a:p>
          <a:p>
            <a:pPr lvl="1" rtl="0">
              <a:lnSpc>
                <a:spcPct val="150000"/>
              </a:lnSpc>
            </a:pPr>
            <a:r>
              <a:rPr lang="fr-FR" sz="2400" dirty="0" smtClean="0"/>
              <a:t>Conclusion</a:t>
            </a:r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CA" sz="1600" b="1" noProof="0" dirty="0" smtClean="0"/>
              <a:t>Journée pédagogique du 16 janvier 2018</a:t>
            </a:r>
            <a:endParaRPr lang="fr-FR" sz="1600" b="1" noProof="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sz="1600" b="1" noProof="0" smtClean="0"/>
              <a:t>2</a:t>
            </a:fld>
            <a:endParaRPr lang="fr-FR" sz="1600" b="1" noProof="0" dirty="0"/>
          </a:p>
        </p:txBody>
      </p:sp>
    </p:spTree>
    <p:extLst>
      <p:ext uri="{BB962C8B-B14F-4D97-AF65-F5344CB8AC3E}">
        <p14:creationId xmlns:p14="http://schemas.microsoft.com/office/powerpoint/2010/main" val="199469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Mot de bienvenue et introduction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CA" sz="2400" dirty="0" smtClean="0"/>
              <a:t> Présentation de l’animatrice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400" dirty="0"/>
              <a:t> </a:t>
            </a:r>
            <a:r>
              <a:rPr lang="fr-CA" sz="2400" dirty="0" smtClean="0"/>
              <a:t>Attentes et niveau de connaissance des participants</a:t>
            </a:r>
            <a:endParaRPr lang="fr-CA" sz="2400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CA" sz="1600" b="1" noProof="0" smtClean="0"/>
              <a:t>Journée pédagogique du 16 janvier 2018</a:t>
            </a:r>
            <a:endParaRPr lang="fr-FR" sz="1600" b="1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sz="1600" b="1" noProof="0" smtClean="0"/>
              <a:t>3</a:t>
            </a:fld>
            <a:endParaRPr lang="fr-FR" sz="1600" b="1" noProof="0" dirty="0"/>
          </a:p>
        </p:txBody>
      </p:sp>
    </p:spTree>
    <p:extLst>
      <p:ext uri="{BB962C8B-B14F-4D97-AF65-F5344CB8AC3E}">
        <p14:creationId xmlns:p14="http://schemas.microsoft.com/office/powerpoint/2010/main" val="148780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Bloc I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 fonctionnement de base d’Insight </a:t>
            </a:r>
            <a:r>
              <a:rPr lang="fr-CA" dirty="0" err="1" smtClean="0"/>
              <a:t>teacher</a:t>
            </a:r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CA" sz="1600" b="1" noProof="0" dirty="0" smtClean="0"/>
              <a:t>Journée pédagogique du 16 janvier 2018</a:t>
            </a:r>
            <a:endParaRPr lang="fr-FR" sz="1600" b="1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sz="1600" b="1" noProof="0" smtClean="0"/>
              <a:pPr rtl="0"/>
              <a:t>4</a:t>
            </a:fld>
            <a:endParaRPr lang="fr-FR" sz="1600" b="1" noProof="0" dirty="0"/>
          </a:p>
        </p:txBody>
      </p:sp>
    </p:spTree>
    <p:extLst>
      <p:ext uri="{BB962C8B-B14F-4D97-AF65-F5344CB8AC3E}">
        <p14:creationId xmlns:p14="http://schemas.microsoft.com/office/powerpoint/2010/main" val="495110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6994" y="286604"/>
            <a:ext cx="10974082" cy="1450757"/>
          </a:xfrm>
        </p:spPr>
        <p:txBody>
          <a:bodyPr>
            <a:normAutofit/>
          </a:bodyPr>
          <a:lstStyle/>
          <a:p>
            <a:r>
              <a:rPr lang="fr-CA" dirty="0"/>
              <a:t>Le fonctionnement de base d’Insight T</a:t>
            </a:r>
            <a:r>
              <a:rPr lang="fr-CA" dirty="0" smtClean="0"/>
              <a:t>eacher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CA" sz="2400" dirty="0" smtClean="0"/>
              <a:t>  Ouverture du logiciel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A" sz="2000" dirty="0" smtClean="0"/>
              <a:t>Mot de passe : « </a:t>
            </a:r>
            <a:r>
              <a:rPr lang="fr-CA" sz="2000" b="1" u="sng" dirty="0" smtClean="0"/>
              <a:t>bertha</a:t>
            </a:r>
            <a:r>
              <a:rPr lang="fr-CA" sz="2000" dirty="0" smtClean="0"/>
              <a:t> »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400" dirty="0" smtClean="0"/>
              <a:t> Nom des ordinateurs (étudiants)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400" dirty="0"/>
              <a:t> </a:t>
            </a:r>
            <a:r>
              <a:rPr lang="fr-CA" sz="2400" dirty="0" smtClean="0"/>
              <a:t>Sélection des écrans étudiants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400" dirty="0"/>
              <a:t> </a:t>
            </a:r>
            <a:r>
              <a:rPr lang="fr-CA" sz="2400" dirty="0" smtClean="0"/>
              <a:t>Agrandissement d’un écran étudiant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400" dirty="0"/>
              <a:t> </a:t>
            </a:r>
            <a:r>
              <a:rPr lang="fr-CA" sz="2400" dirty="0" smtClean="0"/>
              <a:t>Modification de la taille des écrans étudiants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400" dirty="0"/>
              <a:t> </a:t>
            </a:r>
            <a:r>
              <a:rPr lang="fr-CA" sz="2400" dirty="0" smtClean="0"/>
              <a:t>Contrôle à distance d’un ordinateur étudiant</a:t>
            </a:r>
            <a:endParaRPr lang="fr-CA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0516" y="4715087"/>
            <a:ext cx="792088" cy="80264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0516" y="5589239"/>
            <a:ext cx="820092" cy="699489"/>
          </a:xfrm>
          <a:prstGeom prst="rect">
            <a:avLst/>
          </a:prstGeom>
        </p:spPr>
      </p:pic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CA" sz="1600" b="1" noProof="0" dirty="0" smtClean="0"/>
              <a:t>Journée pédagogique du 16 janvier 2018</a:t>
            </a:r>
            <a:endParaRPr lang="fr-FR" sz="1600" b="1" noProof="0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sz="1600" b="1" noProof="0" smtClean="0"/>
              <a:t>5</a:t>
            </a:fld>
            <a:endParaRPr lang="fr-FR" sz="1600" b="1" noProof="0" dirty="0"/>
          </a:p>
        </p:txBody>
      </p:sp>
    </p:spTree>
    <p:extLst>
      <p:ext uri="{BB962C8B-B14F-4D97-AF65-F5344CB8AC3E}">
        <p14:creationId xmlns:p14="http://schemas.microsoft.com/office/powerpoint/2010/main" val="413226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Bloc </a:t>
            </a:r>
            <a:r>
              <a:rPr lang="fr-CA" dirty="0" smtClean="0"/>
              <a:t>II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Les options facilitant la gestion des postes informatiques</a:t>
            </a:r>
          </a:p>
          <a:p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CA" sz="1600" b="1" noProof="0" dirty="0" smtClean="0"/>
              <a:t>Journée pédagogique du 16 janvier 2018</a:t>
            </a:r>
            <a:endParaRPr lang="fr-FR" sz="1600" b="1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sz="1600" b="1" noProof="0" smtClean="0"/>
              <a:pPr rtl="0"/>
              <a:t>6</a:t>
            </a:fld>
            <a:endParaRPr lang="fr-FR" sz="1600" b="1" noProof="0" dirty="0"/>
          </a:p>
        </p:txBody>
      </p:sp>
    </p:spTree>
    <p:extLst>
      <p:ext uri="{BB962C8B-B14F-4D97-AF65-F5344CB8AC3E}">
        <p14:creationId xmlns:p14="http://schemas.microsoft.com/office/powerpoint/2010/main" val="3741047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Les options facilitant la gestion des postes </a:t>
            </a:r>
            <a:r>
              <a:rPr lang="fr-CA" dirty="0" smtClean="0"/>
              <a:t>informatiques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96994" y="1845734"/>
            <a:ext cx="10055781" cy="42475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400" dirty="0">
                <a:solidFill>
                  <a:srgbClr val="FF0000"/>
                </a:solidFill>
              </a:rPr>
              <a:t> </a:t>
            </a:r>
            <a:r>
              <a:rPr lang="fr-CA" sz="2400" dirty="0" smtClean="0">
                <a:solidFill>
                  <a:schemeClr val="tx1"/>
                </a:solidFill>
              </a:rPr>
              <a:t>Affichage de l’écran </a:t>
            </a:r>
            <a:r>
              <a:rPr lang="fr-CA" sz="2400" i="1" dirty="0" smtClean="0">
                <a:solidFill>
                  <a:schemeClr val="tx1"/>
                </a:solidFill>
              </a:rPr>
              <a:t>Professeur</a:t>
            </a:r>
            <a:r>
              <a:rPr lang="fr-CA" sz="2400" dirty="0" smtClean="0">
                <a:solidFill>
                  <a:schemeClr val="tx1"/>
                </a:solidFill>
              </a:rPr>
              <a:t> aux étudiants (Plein écran ou en fenêtre)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400" dirty="0" smtClean="0">
                <a:solidFill>
                  <a:schemeClr val="tx1"/>
                </a:solidFill>
              </a:rPr>
              <a:t> Affichage d’un écran étudiant à d’autres étudiants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400" dirty="0">
                <a:solidFill>
                  <a:srgbClr val="FF0000"/>
                </a:solidFill>
              </a:rPr>
              <a:t> </a:t>
            </a:r>
            <a:r>
              <a:rPr lang="fr-CA" sz="2400" dirty="0" smtClean="0">
                <a:solidFill>
                  <a:schemeClr val="tx1"/>
                </a:solidFill>
              </a:rPr>
              <a:t>Limitations :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CA" sz="2000" dirty="0" smtClean="0">
                <a:solidFill>
                  <a:schemeClr val="tx1"/>
                </a:solidFill>
              </a:rPr>
              <a:t>Limitation Web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CA" sz="2000" dirty="0" smtClean="0">
                <a:solidFill>
                  <a:schemeClr val="tx1"/>
                </a:solidFill>
              </a:rPr>
              <a:t>Limitation d’applications (logiciels)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CA" sz="2000" dirty="0" smtClean="0">
                <a:solidFill>
                  <a:schemeClr val="tx1"/>
                </a:solidFill>
              </a:rPr>
              <a:t>Limitation du lecteur (CD, DVD, USB)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0412" y="1889182"/>
            <a:ext cx="849151" cy="67171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8588" y="2492896"/>
            <a:ext cx="720080" cy="853018"/>
          </a:xfrm>
          <a:prstGeom prst="rect">
            <a:avLst/>
          </a:prstGeom>
        </p:spPr>
      </p:pic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CA" sz="1600" b="1" noProof="0" dirty="0" smtClean="0"/>
              <a:t>Journée pédagogique du 16 janvier 2018</a:t>
            </a:r>
            <a:endParaRPr lang="fr-FR" sz="1600" b="1" noProof="0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sz="1600" b="1" noProof="0" smtClean="0"/>
              <a:t>7</a:t>
            </a:fld>
            <a:endParaRPr lang="fr-FR" sz="1600" b="1" noProof="0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6715" y="3861048"/>
            <a:ext cx="897019" cy="79735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18348" y="4442840"/>
            <a:ext cx="967910" cy="77215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18348" y="5323366"/>
            <a:ext cx="693397" cy="878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60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Les options facilitant la gestion des postes </a:t>
            </a:r>
            <a:r>
              <a:rPr lang="fr-CA" dirty="0" smtClean="0"/>
              <a:t>informatiques (suite)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dirty="0" smtClean="0"/>
              <a:t> </a:t>
            </a:r>
            <a:r>
              <a:rPr lang="fr-CA" sz="2400" dirty="0" smtClean="0"/>
              <a:t>Vider l’écran étudiant (bloquer le poste informatique)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400" dirty="0" smtClean="0"/>
              <a:t> Disposition de la classe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400" dirty="0"/>
              <a:t> </a:t>
            </a:r>
            <a:r>
              <a:rPr lang="fr-CA" sz="2400" dirty="0" smtClean="0"/>
              <a:t>Envoyer un document aux étudiants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CA" sz="2400" dirty="0" smtClean="0"/>
              <a:t> Récupérer un document de l’ordinateur des étudiants 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r-CA" sz="2000" dirty="0" smtClean="0"/>
              <a:t>Utiliser « *.* »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CA" sz="1600" b="1" noProof="0" smtClean="0"/>
              <a:t>Journée pédagogique du 16 janvier 2018</a:t>
            </a:r>
            <a:endParaRPr lang="fr-FR" sz="1600" b="1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sz="1600" b="1" noProof="0" smtClean="0"/>
              <a:t>8</a:t>
            </a:fld>
            <a:endParaRPr lang="fr-FR" sz="1600" b="1" noProof="0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0635" y="1845734"/>
            <a:ext cx="817755" cy="86318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8736" y="2407815"/>
            <a:ext cx="864096" cy="875617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36852" y="3281584"/>
            <a:ext cx="905632" cy="79548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12834" y="3933056"/>
            <a:ext cx="915556" cy="804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1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Bloc </a:t>
            </a:r>
            <a:r>
              <a:rPr lang="fr-CA" dirty="0" smtClean="0"/>
              <a:t>III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Les options d’interactivité et d’évaluation</a:t>
            </a:r>
          </a:p>
          <a:p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r-CA" sz="1600" b="1" noProof="0" dirty="0" smtClean="0"/>
              <a:t>Journée pédagogique du 16 janvier 2018</a:t>
            </a:r>
            <a:endParaRPr lang="fr-FR" sz="1600" b="1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fr-FR" sz="1600" b="1" noProof="0" smtClean="0"/>
              <a:pPr rtl="0"/>
              <a:t>9</a:t>
            </a:fld>
            <a:endParaRPr lang="fr-FR" sz="1600" b="1" noProof="0" dirty="0"/>
          </a:p>
        </p:txBody>
      </p:sp>
    </p:spTree>
    <p:extLst>
      <p:ext uri="{BB962C8B-B14F-4D97-AF65-F5344CB8AC3E}">
        <p14:creationId xmlns:p14="http://schemas.microsoft.com/office/powerpoint/2010/main" val="35852071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Rétrospective">
  <a:themeElements>
    <a:clrScheme name="Rétrospectiv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hème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49C11C-71DC-49B6-ACD8-27E3AE088D14}">
  <ds:schemaRefs>
    <ds:schemaRef ds:uri="http://purl.org/dc/elements/1.1/"/>
    <ds:schemaRef ds:uri="http://schemas.microsoft.com/office/2006/documentManagement/types"/>
    <ds:schemaRef ds:uri="a4f35948-e619-41b3-aa29-22878b09cfd2"/>
    <ds:schemaRef ds:uri="http://schemas.microsoft.com/office/infopath/2007/PartnerControls"/>
    <ds:schemaRef ds:uri="http://purl.org/dc/terms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40262f94-9f35-4ac3-9a90-690165a166b7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875BD71-4A33-4FB7-88CA-777C4D9E6E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F78577-2839-4BFF-9EC7-673BD8FEBD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346</TotalTime>
  <Words>421</Words>
  <Application>Microsoft Office PowerPoint</Application>
  <PresentationFormat>Personnalisé</PresentationFormat>
  <Paragraphs>90</Paragraphs>
  <Slides>12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Rétrospective</vt:lpstr>
      <vt:lpstr>La gestion de laboratoire informatique facilitée</vt:lpstr>
      <vt:lpstr>Plan de la présentation</vt:lpstr>
      <vt:lpstr>Mot de bienvenue et introduction</vt:lpstr>
      <vt:lpstr>Bloc I</vt:lpstr>
      <vt:lpstr>Le fonctionnement de base d’Insight Teacher</vt:lpstr>
      <vt:lpstr>Bloc II</vt:lpstr>
      <vt:lpstr>Les options facilitant la gestion des postes informatiques</vt:lpstr>
      <vt:lpstr>Les options facilitant la gestion des postes informatiques (suite)</vt:lpstr>
      <vt:lpstr>Bloc III</vt:lpstr>
      <vt:lpstr>Les options d’interactivité et d’évaluation</vt:lpstr>
      <vt:lpstr>Discussion en sous-groupe</vt:lpstr>
      <vt:lpstr>Conclusion de l’atelier</vt:lpstr>
    </vt:vector>
  </TitlesOfParts>
  <Company>Cégep de Lévis-Lauzon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gestion de laboratoire informatique facilitée</dc:title>
  <dc:creator>Direction Informatique</dc:creator>
  <cp:lastModifiedBy>Direction Informatique</cp:lastModifiedBy>
  <cp:revision>27</cp:revision>
  <cp:lastPrinted>2018-01-15T14:52:11Z</cp:lastPrinted>
  <dcterms:created xsi:type="dcterms:W3CDTF">2018-01-08T14:12:39Z</dcterms:created>
  <dcterms:modified xsi:type="dcterms:W3CDTF">2018-01-16T20:37:08Z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74069000</vt:r8>
  </property>
  <property fmtid="{D5CDD505-2E9C-101B-9397-08002B2CF9AE}" pid="3" name="HiddenCategoryTags">
    <vt:lpwstr/>
  </property>
  <property fmtid="{D5CDD505-2E9C-101B-9397-08002B2CF9AE}" pid="4" name="InternalTags">
    <vt:lpwstr/>
  </property>
  <property fmtid="{D5CDD505-2E9C-101B-9397-08002B2CF9AE}" pid="5" name="CategoryTags">
    <vt:lpwstr/>
  </property>
  <property fmtid="{D5CDD505-2E9C-101B-9397-08002B2CF9AE}" pid="6" name="Applications">
    <vt:lpwstr/>
  </property>
  <property fmtid="{D5CDD505-2E9C-101B-9397-08002B2CF9AE}" pid="7" name="CampaignTags">
    <vt:lpwstr/>
  </property>
  <property fmtid="{D5CDD505-2E9C-101B-9397-08002B2CF9AE}" pid="8" name="ScenarioTags">
    <vt:lpwstr/>
  </property>
  <property fmtid="{D5CDD505-2E9C-101B-9397-08002B2CF9AE}" pid="9" name="ContentTypeId">
    <vt:lpwstr>0x010100AA3F7D94069FF64A86F7DFF56D60E3BE</vt:lpwstr>
  </property>
  <property fmtid="{D5CDD505-2E9C-101B-9397-08002B2CF9AE}" pid="10" name="FeatureTags">
    <vt:lpwstr/>
  </property>
  <property fmtid="{D5CDD505-2E9C-101B-9397-08002B2CF9AE}" pid="11" name="LocalizationTags">
    <vt:lpwstr/>
  </property>
</Properties>
</file>